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 id="2147483672" r:id="rId3"/>
  </p:sldMasterIdLst>
  <p:sldIdLst>
    <p:sldId id="256" r:id="rId4"/>
    <p:sldId id="257" r:id="rId5"/>
    <p:sldId id="258" r:id="rId6"/>
    <p:sldId id="259" r:id="rId7"/>
    <p:sldId id="261" r:id="rId8"/>
    <p:sldId id="264" r:id="rId9"/>
    <p:sldId id="287" r:id="rId10"/>
    <p:sldId id="265" r:id="rId11"/>
    <p:sldId id="274"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1" r:id="rId25"/>
    <p:sldId id="282" r:id="rId26"/>
    <p:sldId id="286"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8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3" autoAdjust="0"/>
    <p:restoredTop sz="94701" autoAdjust="0"/>
  </p:normalViewPr>
  <p:slideViewPr>
    <p:cSldViewPr>
      <p:cViewPr varScale="1">
        <p:scale>
          <a:sx n="138" d="100"/>
          <a:sy n="138" d="100"/>
        </p:scale>
        <p:origin x="774" y="120"/>
      </p:cViewPr>
      <p:guideLst>
        <p:guide orient="horz" pos="1620"/>
        <p:guide pos="2880"/>
      </p:guideLst>
    </p:cSldViewPr>
  </p:slideViewPr>
  <p:outlineViewPr>
    <p:cViewPr>
      <p:scale>
        <a:sx n="33" d="100"/>
        <a:sy n="33" d="100"/>
      </p:scale>
      <p:origin x="0" y="1124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98650" y="250283"/>
            <a:ext cx="6400801" cy="1102519"/>
          </a:xfrm>
        </p:spPr>
        <p:txBody>
          <a:bodyPr/>
          <a:lstStyle/>
          <a:p>
            <a:r>
              <a:rPr lang="en-US"/>
              <a:t>Click to edit Master title style</a:t>
            </a:r>
            <a:endParaRPr lang="en-US" dirty="0"/>
          </a:p>
        </p:txBody>
      </p:sp>
      <p:sp>
        <p:nvSpPr>
          <p:cNvPr id="3" name="Subtitle 2"/>
          <p:cNvSpPr>
            <a:spLocks noGrp="1"/>
          </p:cNvSpPr>
          <p:nvPr>
            <p:ph type="subTitle" idx="1"/>
          </p:nvPr>
        </p:nvSpPr>
        <p:spPr>
          <a:xfrm>
            <a:off x="2098649" y="1415859"/>
            <a:ext cx="6400800" cy="131445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a:latin typeface="Univers Light" panose="020B0403020202020204" pitchFamily="34" charset="0"/>
              </a:defRPr>
            </a:lvl1pPr>
          </a:lstStyle>
          <a:p>
            <a:fld id="{C80336DA-0E67-4763-8516-A8276371639B}" type="datetimeFigureOut">
              <a:rPr lang="en-US" smtClean="0"/>
              <a:t>4/27/2018</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a:latin typeface="Univers Light" panose="020B0403020202020204" pitchFamily="34" charset="0"/>
              </a:defRPr>
            </a:lvl1p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a:latin typeface="Univers Light" panose="020B0403020202020204" pitchFamily="34" charset="0"/>
              </a:defRPr>
            </a:lvl1pPr>
          </a:lstStyle>
          <a:p>
            <a:fld id="{B4BA7C4E-28B7-4558-9B2D-B06891E0D78A}" type="slidenum">
              <a:rPr lang="en-US" smtClean="0"/>
              <a:t>‹#›</a:t>
            </a:fld>
            <a:endParaRPr lang="en-US"/>
          </a:p>
        </p:txBody>
      </p:sp>
    </p:spTree>
    <p:extLst>
      <p:ext uri="{BB962C8B-B14F-4D97-AF65-F5344CB8AC3E}">
        <p14:creationId xmlns:p14="http://schemas.microsoft.com/office/powerpoint/2010/main" val="279493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quarter" idx="10"/>
          </p:nvPr>
        </p:nvSpPr>
        <p:spPr>
          <a:xfrm>
            <a:off x="457200" y="4843462"/>
            <a:ext cx="2133600" cy="242888"/>
          </a:xfrm>
          <a:prstGeom prst="rect">
            <a:avLst/>
          </a:prstGeom>
        </p:spPr>
        <p:txBody>
          <a:bodyPr/>
          <a:lstStyle>
            <a:lvl1pPr>
              <a:defRPr/>
            </a:lvl1pPr>
          </a:lstStyle>
          <a:p>
            <a:fld id="{776766B7-1E96-42E3-A910-54D22F76C115}" type="datetime1">
              <a:rPr lang="en-US">
                <a:solidFill>
                  <a:prstClr val="black"/>
                </a:solidFill>
              </a:rPr>
              <a:pPr/>
              <a:t>4/27/2018</a:t>
            </a:fld>
            <a:endParaRPr lang="en-US" dirty="0">
              <a:solidFill>
                <a:prstClr val="black"/>
              </a:solidFill>
            </a:endParaRPr>
          </a:p>
        </p:txBody>
      </p:sp>
      <p:sp>
        <p:nvSpPr>
          <p:cNvPr id="6" name="Slide Number Placeholder 5"/>
          <p:cNvSpPr>
            <a:spLocks noGrp="1"/>
          </p:cNvSpPr>
          <p:nvPr>
            <p:ph type="sldNum" sz="quarter" idx="11"/>
          </p:nvPr>
        </p:nvSpPr>
        <p:spPr>
          <a:xfrm>
            <a:off x="4419600" y="4865545"/>
            <a:ext cx="2133600" cy="220807"/>
          </a:xfrm>
          <a:prstGeom prst="rect">
            <a:avLst/>
          </a:prstGeom>
        </p:spPr>
        <p:txBody>
          <a:bodyPr/>
          <a:lstStyle>
            <a:lvl1pPr>
              <a:defRPr/>
            </a:lvl1pPr>
          </a:lstStyle>
          <a:p>
            <a:fld id="{64C94E88-1C23-4A38-A23A-9252F738315D}"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179666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98650" y="250283"/>
            <a:ext cx="6400801" cy="1102519"/>
          </a:xfrm>
        </p:spPr>
        <p:txBody>
          <a:bodyPr/>
          <a:lstStyle/>
          <a:p>
            <a:r>
              <a:rPr lang="en-US"/>
              <a:t>Click to edit Master title style</a:t>
            </a:r>
            <a:endParaRPr lang="en-US" dirty="0"/>
          </a:p>
        </p:txBody>
      </p:sp>
      <p:sp>
        <p:nvSpPr>
          <p:cNvPr id="3" name="Subtitle 2"/>
          <p:cNvSpPr>
            <a:spLocks noGrp="1"/>
          </p:cNvSpPr>
          <p:nvPr>
            <p:ph type="subTitle" idx="1"/>
          </p:nvPr>
        </p:nvSpPr>
        <p:spPr>
          <a:xfrm>
            <a:off x="2098649" y="1415859"/>
            <a:ext cx="6400800" cy="131445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8FBDBC11-09F0-4265-B87B-DC896368EAF4}" type="datetimeFigureOut">
              <a:rPr lang="en-US" smtClean="0"/>
              <a:t>4/27/2018</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17584547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457200" y="4767264"/>
            <a:ext cx="2133600" cy="273844"/>
          </a:xfrm>
          <a:prstGeom prst="rect">
            <a:avLst/>
          </a:prstGeom>
        </p:spPr>
        <p:txBody>
          <a:bodyPr/>
          <a:lstStyle/>
          <a:p>
            <a:fld id="{8FBDBC11-09F0-4265-B87B-DC896368EAF4}" type="datetimeFigureOut">
              <a:rPr lang="en-US" smtClean="0"/>
              <a:t>4/27/2018</a:t>
            </a:fld>
            <a:endParaRPr lang="en-US"/>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4"/>
            <a:ext cx="2133600" cy="273844"/>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166266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4"/>
            <a:ext cx="2133600" cy="273844"/>
          </a:xfrm>
          <a:prstGeom prst="rect">
            <a:avLst/>
          </a:prstGeom>
        </p:spPr>
        <p:txBody>
          <a:bodyPr/>
          <a:lstStyle/>
          <a:p>
            <a:fld id="{8FBDBC11-09F0-4265-B87B-DC896368EAF4}" type="datetimeFigureOut">
              <a:rPr lang="en-US" smtClean="0"/>
              <a:t>4/27/2018</a:t>
            </a:fld>
            <a:endParaRPr lang="en-US"/>
          </a:p>
        </p:txBody>
      </p:sp>
      <p:sp>
        <p:nvSpPr>
          <p:cNvPr id="3" name="Footer Placeholder 2"/>
          <p:cNvSpPr>
            <a:spLocks noGrp="1"/>
          </p:cNvSpPr>
          <p:nvPr>
            <p:ph type="ftr" sz="quarter" idx="11"/>
          </p:nvPr>
        </p:nvSpPr>
        <p:spPr>
          <a:xfrm>
            <a:off x="3124200" y="4767264"/>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4"/>
            <a:ext cx="2133600" cy="273844"/>
          </a:xfrm>
          <a:prstGeom prst="rect">
            <a:avLst/>
          </a:prstGeom>
        </p:spPr>
        <p:txBody>
          <a:bodyPr/>
          <a:lstStyle/>
          <a:p>
            <a:fld id="{7B5F10B8-853C-4B3B-BE82-7CBC605C374F}" type="slidenum">
              <a:rPr lang="en-US" smtClean="0"/>
              <a:t>‹#›</a:t>
            </a:fld>
            <a:endParaRPr lang="en-US"/>
          </a:p>
        </p:txBody>
      </p:sp>
    </p:spTree>
    <p:extLst>
      <p:ext uri="{BB962C8B-B14F-4D97-AF65-F5344CB8AC3E}">
        <p14:creationId xmlns:p14="http://schemas.microsoft.com/office/powerpoint/2010/main" val="2573065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457200" y="4767264"/>
            <a:ext cx="2133600" cy="273844"/>
          </a:xfrm>
          <a:prstGeom prst="rect">
            <a:avLst/>
          </a:prstGeom>
        </p:spPr>
        <p:txBody>
          <a:bodyPr/>
          <a:lstStyle>
            <a:lvl1pPr>
              <a:defRPr>
                <a:latin typeface="Univers Light" panose="020B0403020202020204" pitchFamily="34" charset="0"/>
              </a:defRPr>
            </a:lvl1pPr>
          </a:lstStyle>
          <a:p>
            <a:fld id="{C80336DA-0E67-4763-8516-A8276371639B}" type="datetimeFigureOut">
              <a:rPr lang="en-US" smtClean="0"/>
              <a:t>4/27/2018</a:t>
            </a:fld>
            <a:endParaRPr lang="en-US"/>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lvl1pPr>
              <a:defRPr>
                <a:latin typeface="Univers Light" panose="020B0403020202020204" pitchFamily="34" charset="0"/>
              </a:defRPr>
            </a:lvl1pPr>
          </a:lstStyle>
          <a:p>
            <a:endParaRPr lang="en-US"/>
          </a:p>
        </p:txBody>
      </p:sp>
      <p:sp>
        <p:nvSpPr>
          <p:cNvPr id="5" name="Slide Number Placeholder 4"/>
          <p:cNvSpPr>
            <a:spLocks noGrp="1"/>
          </p:cNvSpPr>
          <p:nvPr>
            <p:ph type="sldNum" sz="quarter" idx="12"/>
          </p:nvPr>
        </p:nvSpPr>
        <p:spPr>
          <a:xfrm>
            <a:off x="6553200" y="4767264"/>
            <a:ext cx="2133600" cy="273844"/>
          </a:xfrm>
          <a:prstGeom prst="rect">
            <a:avLst/>
          </a:prstGeom>
        </p:spPr>
        <p:txBody>
          <a:bodyPr/>
          <a:lstStyle>
            <a:lvl1pPr>
              <a:defRPr>
                <a:latin typeface="Univers Light" panose="020B0403020202020204" pitchFamily="34" charset="0"/>
              </a:defRPr>
            </a:lvl1pPr>
          </a:lstStyle>
          <a:p>
            <a:fld id="{B4BA7C4E-28B7-4558-9B2D-B06891E0D78A}" type="slidenum">
              <a:rPr lang="en-US" smtClean="0"/>
              <a:t>‹#›</a:t>
            </a:fld>
            <a:endParaRPr lang="en-US"/>
          </a:p>
        </p:txBody>
      </p:sp>
    </p:spTree>
    <p:extLst>
      <p:ext uri="{BB962C8B-B14F-4D97-AF65-F5344CB8AC3E}">
        <p14:creationId xmlns:p14="http://schemas.microsoft.com/office/powerpoint/2010/main" val="3365883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4"/>
            <a:ext cx="2133600" cy="273844"/>
          </a:xfrm>
          <a:prstGeom prst="rect">
            <a:avLst/>
          </a:prstGeom>
        </p:spPr>
        <p:txBody>
          <a:bodyPr/>
          <a:lstStyle>
            <a:lvl1pPr>
              <a:defRPr>
                <a:latin typeface="Univers Light" panose="020B0403020202020204" pitchFamily="34" charset="0"/>
              </a:defRPr>
            </a:lvl1pPr>
          </a:lstStyle>
          <a:p>
            <a:fld id="{C80336DA-0E67-4763-8516-A8276371639B}" type="datetimeFigureOut">
              <a:rPr lang="en-US" smtClean="0"/>
              <a:t>4/27/2018</a:t>
            </a:fld>
            <a:endParaRPr lang="en-US"/>
          </a:p>
        </p:txBody>
      </p:sp>
      <p:sp>
        <p:nvSpPr>
          <p:cNvPr id="3" name="Footer Placeholder 2"/>
          <p:cNvSpPr>
            <a:spLocks noGrp="1"/>
          </p:cNvSpPr>
          <p:nvPr>
            <p:ph type="ftr" sz="quarter" idx="11"/>
          </p:nvPr>
        </p:nvSpPr>
        <p:spPr>
          <a:xfrm>
            <a:off x="3124200" y="4767264"/>
            <a:ext cx="2895600" cy="273844"/>
          </a:xfrm>
          <a:prstGeom prst="rect">
            <a:avLst/>
          </a:prstGeom>
        </p:spPr>
        <p:txBody>
          <a:bodyPr/>
          <a:lstStyle>
            <a:lvl1pPr>
              <a:defRPr>
                <a:latin typeface="Univers Light" panose="020B0403020202020204" pitchFamily="34" charset="0"/>
              </a:defRPr>
            </a:lvl1pPr>
          </a:lstStyle>
          <a:p>
            <a:endParaRPr lang="en-US"/>
          </a:p>
        </p:txBody>
      </p:sp>
      <p:sp>
        <p:nvSpPr>
          <p:cNvPr id="4" name="Slide Number Placeholder 3"/>
          <p:cNvSpPr>
            <a:spLocks noGrp="1"/>
          </p:cNvSpPr>
          <p:nvPr>
            <p:ph type="sldNum" sz="quarter" idx="12"/>
          </p:nvPr>
        </p:nvSpPr>
        <p:spPr>
          <a:xfrm>
            <a:off x="6553200" y="4767264"/>
            <a:ext cx="2133600" cy="273844"/>
          </a:xfrm>
          <a:prstGeom prst="rect">
            <a:avLst/>
          </a:prstGeom>
        </p:spPr>
        <p:txBody>
          <a:bodyPr/>
          <a:lstStyle>
            <a:lvl1pPr>
              <a:defRPr>
                <a:latin typeface="Univers Light" panose="020B0403020202020204" pitchFamily="34" charset="0"/>
              </a:defRPr>
            </a:lvl1pPr>
          </a:lstStyle>
          <a:p>
            <a:fld id="{B4BA7C4E-28B7-4558-9B2D-B06891E0D78A}" type="slidenum">
              <a:rPr lang="en-US" smtClean="0"/>
              <a:t>‹#›</a:t>
            </a:fld>
            <a:endParaRPr lang="en-US"/>
          </a:p>
        </p:txBody>
      </p:sp>
    </p:spTree>
    <p:extLst>
      <p:ext uri="{BB962C8B-B14F-4D97-AF65-F5344CB8AC3E}">
        <p14:creationId xmlns:p14="http://schemas.microsoft.com/office/powerpoint/2010/main" val="112575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quarter" idx="10"/>
          </p:nvPr>
        </p:nvSpPr>
        <p:spPr/>
        <p:txBody>
          <a:bodyPr/>
          <a:lstStyle>
            <a:lvl1pPr>
              <a:defRPr>
                <a:latin typeface="Univers Light" panose="020B0403020202020204" pitchFamily="34" charset="0"/>
              </a:defRPr>
            </a:lvl1pPr>
          </a:lstStyle>
          <a:p>
            <a:fld id="{C80336DA-0E67-4763-8516-A8276371639B}" type="datetimeFigureOut">
              <a:rPr lang="en-US" smtClean="0"/>
              <a:t>4/27/2018</a:t>
            </a:fld>
            <a:endParaRPr lang="en-US"/>
          </a:p>
        </p:txBody>
      </p:sp>
      <p:sp>
        <p:nvSpPr>
          <p:cNvPr id="5" name="Slide Number Placeholder 4"/>
          <p:cNvSpPr>
            <a:spLocks noGrp="1"/>
          </p:cNvSpPr>
          <p:nvPr>
            <p:ph type="sldNum" sz="quarter" idx="11"/>
          </p:nvPr>
        </p:nvSpPr>
        <p:spPr/>
        <p:txBody>
          <a:bodyPr/>
          <a:lstStyle>
            <a:lvl1pPr>
              <a:defRPr>
                <a:latin typeface="Univers Light" panose="020B0403020202020204" pitchFamily="34" charset="0"/>
              </a:defRPr>
            </a:lvl1pPr>
          </a:lstStyle>
          <a:p>
            <a:fld id="{B4BA7C4E-28B7-4558-9B2D-B06891E0D78A}" type="slidenum">
              <a:rPr lang="en-US" smtClean="0"/>
              <a:t>‹#›</a:t>
            </a:fld>
            <a:endParaRPr lang="en-US"/>
          </a:p>
        </p:txBody>
      </p:sp>
    </p:spTree>
    <p:extLst>
      <p:ext uri="{BB962C8B-B14F-4D97-AF65-F5344CB8AC3E}">
        <p14:creationId xmlns:p14="http://schemas.microsoft.com/office/powerpoint/2010/main" val="4057913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343"/>
            <a:ext cx="7772400" cy="110299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740"/>
            <a:ext cx="2133600" cy="272891"/>
          </a:xfrm>
          <a:prstGeom prst="rect">
            <a:avLst/>
          </a:prstGeom>
        </p:spPr>
        <p:txBody>
          <a:bodyPr/>
          <a:lstStyle/>
          <a:p>
            <a:fld id="{01F94E3B-2371-4EFD-A961-08FA1881815C}" type="datetimeFigureOut">
              <a:rPr lang="en-US" smtClean="0">
                <a:solidFill>
                  <a:prstClr val="black"/>
                </a:solidFill>
              </a:rPr>
              <a:pPr/>
              <a:t>4/27/2018</a:t>
            </a:fld>
            <a:endParaRPr lang="en-US" dirty="0">
              <a:solidFill>
                <a:prstClr val="black"/>
              </a:solidFill>
            </a:endParaRPr>
          </a:p>
        </p:txBody>
      </p:sp>
      <p:sp>
        <p:nvSpPr>
          <p:cNvPr id="5" name="Footer Placeholder 4"/>
          <p:cNvSpPr>
            <a:spLocks noGrp="1"/>
          </p:cNvSpPr>
          <p:nvPr>
            <p:ph type="ftr" sz="quarter" idx="11"/>
          </p:nvPr>
        </p:nvSpPr>
        <p:spPr>
          <a:xfrm>
            <a:off x="3124200" y="4767740"/>
            <a:ext cx="2895600" cy="272891"/>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4767740"/>
            <a:ext cx="2133600" cy="272891"/>
          </a:xfrm>
          <a:prstGeom prst="rect">
            <a:avLst/>
          </a:prstGeom>
        </p:spPr>
        <p:txBody>
          <a:bodyPr/>
          <a:lstStyle/>
          <a:p>
            <a:fld id="{543DA42F-A91E-4FB9-96FC-FB525150B2B2}"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87753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3505200" y="4791942"/>
            <a:ext cx="2133600" cy="273844"/>
          </a:xfrm>
          <a:prstGeom prst="rect">
            <a:avLst/>
          </a:prstGeom>
        </p:spPr>
        <p:txBody>
          <a:bodyPr vert="horz" lIns="91440" tIns="45720" rIns="91440" bIns="45720" rtlCol="0" anchor="ctr"/>
          <a:lstStyle>
            <a:lvl1pPr algn="ctr">
              <a:defRPr sz="12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107913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a:prstGeom prst="rect">
            <a:avLst/>
          </a:prstGeom>
        </p:spPr>
        <p:txBody>
          <a:bodyPr lIns="60533" tIns="30267" rIns="60533" bIns="30267"/>
          <a:lstStyle/>
          <a:p>
            <a:r>
              <a:rPr lang="en-US"/>
              <a:t>Click to edit Master title style</a:t>
            </a:r>
            <a:endParaRPr lang="en-US" dirty="0"/>
          </a:p>
        </p:txBody>
      </p:sp>
      <p:sp>
        <p:nvSpPr>
          <p:cNvPr id="3" name="Slide Number Placeholder 2"/>
          <p:cNvSpPr>
            <a:spLocks noGrp="1"/>
          </p:cNvSpPr>
          <p:nvPr>
            <p:ph type="sldNum" sz="quarter" idx="4"/>
          </p:nvPr>
        </p:nvSpPr>
        <p:spPr>
          <a:xfrm>
            <a:off x="3495152" y="4791944"/>
            <a:ext cx="2133600" cy="273844"/>
          </a:xfrm>
          <a:prstGeom prst="rect">
            <a:avLst/>
          </a:prstGeom>
        </p:spPr>
        <p:txBody>
          <a:bodyPr vert="horz" lIns="81635" tIns="40818" rIns="81635" bIns="40818" rtlCol="0" anchor="ctr"/>
          <a:lstStyle>
            <a:lvl1pPr algn="ctr">
              <a:defRPr sz="11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38026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268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457200" y="1200151"/>
            <a:ext cx="8229600" cy="339447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4419600" y="4925008"/>
            <a:ext cx="2133600" cy="220807"/>
          </a:xfrm>
          <a:prstGeom prst="rect">
            <a:avLst/>
          </a:prstGeom>
        </p:spPr>
        <p:txBody>
          <a:bodyPr/>
          <a:lstStyle>
            <a:lvl1pPr>
              <a:defRPr/>
            </a:lvl1pPr>
          </a:lstStyle>
          <a:p>
            <a:fld id="{1DAF63A2-55FF-45AE-993D-7F5AE00746FC}" type="slidenum">
              <a:rPr lang="en-US">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379785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 y="0"/>
            <a:ext cx="9132725"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179433" y="205979"/>
            <a:ext cx="6682683" cy="85725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179435" y="1200151"/>
            <a:ext cx="6682683" cy="339447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28" name="Picture 4" descr="G:\Art_Resources\_HMSA Logo_Approved 2014\png\with Tagline\HMSA Logo_Rev_14P wTag blu insid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4052" y="4466297"/>
            <a:ext cx="1515796" cy="407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8411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ctr" defTabSz="914378"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itchFamily="34" charset="0"/>
        <a:buChar char="•"/>
        <a:defRPr sz="3200" kern="1200">
          <a:solidFill>
            <a:schemeClr val="tx1"/>
          </a:solidFill>
          <a:latin typeface="Univers Light" panose="020B0403020202020204" pitchFamily="34" charset="0"/>
          <a:ea typeface="+mn-ea"/>
          <a:cs typeface="+mn-cs"/>
        </a:defRPr>
      </a:lvl1pPr>
      <a:lvl2pPr marL="742931" indent="-285743" algn="l" defTabSz="914378" rtl="0" eaLnBrk="1" latinLnBrk="0" hangingPunct="1">
        <a:spcBef>
          <a:spcPct val="20000"/>
        </a:spcBef>
        <a:buFont typeface="Arial" pitchFamily="34" charset="0"/>
        <a:buChar char="–"/>
        <a:defRPr sz="2800" kern="1200">
          <a:solidFill>
            <a:schemeClr val="tx1"/>
          </a:solidFill>
          <a:latin typeface="Univers Light" panose="020B0403020202020204" pitchFamily="34" charset="0"/>
          <a:ea typeface="+mn-ea"/>
          <a:cs typeface="+mn-cs"/>
        </a:defRPr>
      </a:lvl2pPr>
      <a:lvl3pPr marL="1142972" indent="-228594" algn="l" defTabSz="914378" rtl="0" eaLnBrk="1" latinLnBrk="0" hangingPunct="1">
        <a:spcBef>
          <a:spcPct val="20000"/>
        </a:spcBef>
        <a:buFont typeface="Arial" pitchFamily="34" charset="0"/>
        <a:buChar char="•"/>
        <a:defRPr sz="2400" kern="1200">
          <a:solidFill>
            <a:schemeClr val="tx1"/>
          </a:solidFill>
          <a:latin typeface="Univers Light" panose="020B0403020202020204" pitchFamily="34" charset="0"/>
          <a:ea typeface="+mn-ea"/>
          <a:cs typeface="+mn-cs"/>
        </a:defRPr>
      </a:lvl3pPr>
      <a:lvl4pPr marL="1600160" indent="-228594" algn="l" defTabSz="914378" rtl="0" eaLnBrk="1" latinLnBrk="0" hangingPunct="1">
        <a:spcBef>
          <a:spcPct val="20000"/>
        </a:spcBef>
        <a:buFont typeface="Arial" pitchFamily="34" charset="0"/>
        <a:buChar char="–"/>
        <a:defRPr sz="2000" kern="1200">
          <a:solidFill>
            <a:schemeClr val="tx1"/>
          </a:solidFill>
          <a:latin typeface="Univers Light" panose="020B0403020202020204" pitchFamily="34" charset="0"/>
          <a:ea typeface="+mn-ea"/>
          <a:cs typeface="+mn-cs"/>
        </a:defRPr>
      </a:lvl4pPr>
      <a:lvl5pPr marL="2057348" indent="-228594" algn="l" defTabSz="914378" rtl="0" eaLnBrk="1" latinLnBrk="0" hangingPunct="1">
        <a:spcBef>
          <a:spcPct val="20000"/>
        </a:spcBef>
        <a:buFont typeface="Arial" pitchFamily="34" charset="0"/>
        <a:buChar char="»"/>
        <a:defRPr sz="2000" kern="1200">
          <a:solidFill>
            <a:schemeClr val="tx1"/>
          </a:solidFill>
          <a:latin typeface="Univers Light" panose="020B0403020202020204" pitchFamily="34" charset="0"/>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alphaModFix amt="70000"/>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3505200" y="4791942"/>
            <a:ext cx="2133600" cy="273844"/>
          </a:xfrm>
          <a:prstGeom prst="rect">
            <a:avLst/>
          </a:prstGeom>
        </p:spPr>
        <p:txBody>
          <a:bodyPr vert="horz" lIns="91440" tIns="45720" rIns="91440" bIns="45720" rtlCol="0" anchor="ctr"/>
          <a:lstStyle>
            <a:lvl1pPr algn="ctr">
              <a:defRPr sz="1200">
                <a:solidFill>
                  <a:schemeClr val="bg1"/>
                </a:solidFill>
              </a:defRPr>
            </a:lvl1pPr>
          </a:lstStyle>
          <a:p>
            <a:fld id="{7F3638D4-E752-4299-BF41-B99E3DEB8DB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80495577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Lst>
  <p:txStyles>
    <p:titleStyle>
      <a:lvl1pPr algn="ctr" defTabSz="914378"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1" indent="-285743" algn="l" defTabSz="91437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2" indent="-228594" algn="l" defTabSz="91437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8"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G:\Projects\1000 COMM\1000-10517 January Town Hall PowerPoint Presentation\Layout\Art\TH Bkgd_Base_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 y="0"/>
            <a:ext cx="9132725"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179433" y="205979"/>
            <a:ext cx="6682683" cy="857250"/>
          </a:xfrm>
          <a:prstGeom prst="rect">
            <a:avLst/>
          </a:prstGeom>
        </p:spPr>
        <p:txBody>
          <a:bodyPr vert="horz" lIns="91440" tIns="45720" rIns="91440" bIns="45720" rtlCol="0" anchor="ctr">
            <a:normAutofit/>
          </a:bodyPr>
          <a:lstStyle/>
          <a:p>
            <a:r>
              <a:rPr lang="en-US" dirty="0"/>
              <a:t>Title</a:t>
            </a:r>
          </a:p>
        </p:txBody>
      </p:sp>
      <p:sp>
        <p:nvSpPr>
          <p:cNvPr id="3" name="Text Placeholder 2"/>
          <p:cNvSpPr>
            <a:spLocks noGrp="1"/>
          </p:cNvSpPr>
          <p:nvPr>
            <p:ph type="body" idx="1"/>
          </p:nvPr>
        </p:nvSpPr>
        <p:spPr>
          <a:xfrm>
            <a:off x="2179435" y="1200151"/>
            <a:ext cx="6682683" cy="339447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4" descr="G:\Art_Resources\_HMSA Logo_Approved 2014\png\with Tagline\HMSA Logo_Rev_14P wTag blu insid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4052" y="4466297"/>
            <a:ext cx="1515796" cy="407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7820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xStyles>
    <p:titleStyle>
      <a:lvl1pPr algn="ctr" defTabSz="914378"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1" indent="-285743" algn="l" defTabSz="91437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2" indent="-228594" algn="l" defTabSz="91437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8"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hyperlink" Target="https://blueweb.bcbs.com/metadata/"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200150"/>
            <a:ext cx="6705600" cy="2971800"/>
          </a:xfrm>
        </p:spPr>
        <p:txBody>
          <a:bodyPr>
            <a:normAutofit/>
          </a:bodyPr>
          <a:lstStyle/>
          <a:p>
            <a:pPr algn="l"/>
            <a:r>
              <a:rPr lang="en-US" dirty="0">
                <a:solidFill>
                  <a:srgbClr val="0078C1"/>
                </a:solidFill>
              </a:rPr>
              <a:t>Claims Administration:</a:t>
            </a:r>
            <a:br>
              <a:rPr lang="en-US" dirty="0">
                <a:solidFill>
                  <a:srgbClr val="0078C1"/>
                </a:solidFill>
              </a:rPr>
            </a:br>
            <a:br>
              <a:rPr lang="en-US" dirty="0"/>
            </a:br>
            <a:r>
              <a:rPr lang="en-US" dirty="0">
                <a:solidFill>
                  <a:srgbClr val="0078C1"/>
                </a:solidFill>
              </a:rPr>
              <a:t>BlueCard SF Pricing Overview</a:t>
            </a:r>
          </a:p>
        </p:txBody>
      </p:sp>
    </p:spTree>
    <p:extLst>
      <p:ext uri="{BB962C8B-B14F-4D97-AF65-F5344CB8AC3E}">
        <p14:creationId xmlns:p14="http://schemas.microsoft.com/office/powerpoint/2010/main" val="4203336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Rule?</a:t>
            </a:r>
          </a:p>
        </p:txBody>
      </p:sp>
      <p:sp>
        <p:nvSpPr>
          <p:cNvPr id="3" name="Content Placeholder 2"/>
          <p:cNvSpPr>
            <a:spLocks noGrp="1"/>
          </p:cNvSpPr>
          <p:nvPr>
            <p:ph idx="1"/>
          </p:nvPr>
        </p:nvSpPr>
        <p:spPr>
          <a:xfrm>
            <a:off x="2179432" y="1733549"/>
            <a:ext cx="6507367" cy="2861073"/>
          </a:xfrm>
        </p:spPr>
        <p:txBody>
          <a:bodyPr>
            <a:normAutofit/>
          </a:bodyPr>
          <a:lstStyle/>
          <a:p>
            <a:pPr marL="0" indent="0">
              <a:buNone/>
            </a:pPr>
            <a:r>
              <a:rPr lang="en-US" sz="2400" dirty="0"/>
              <a:t>Rules determine whether the subscriber shares in the discount and how reductions for noncovered services should be applied to inclusively priced claims.</a:t>
            </a:r>
          </a:p>
          <a:p>
            <a:pPr marL="0" indent="0">
              <a:buNone/>
            </a:pPr>
            <a:endParaRPr lang="en-US" sz="2400" dirty="0"/>
          </a:p>
        </p:txBody>
      </p:sp>
    </p:spTree>
    <p:extLst>
      <p:ext uri="{BB962C8B-B14F-4D97-AF65-F5344CB8AC3E}">
        <p14:creationId xmlns:p14="http://schemas.microsoft.com/office/powerpoint/2010/main" val="3173844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UPF Rule Numbers</a:t>
            </a:r>
          </a:p>
        </p:txBody>
      </p:sp>
      <p:sp>
        <p:nvSpPr>
          <p:cNvPr id="3" name="Content Placeholder 2"/>
          <p:cNvSpPr>
            <a:spLocks noGrp="1"/>
          </p:cNvSpPr>
          <p:nvPr>
            <p:ph idx="1"/>
          </p:nvPr>
        </p:nvSpPr>
        <p:spPr>
          <a:xfrm>
            <a:off x="2179432" y="1063229"/>
            <a:ext cx="6507367" cy="3531393"/>
          </a:xfrm>
        </p:spPr>
        <p:txBody>
          <a:bodyPr>
            <a:normAutofit fontScale="62500" lnSpcReduction="20000"/>
          </a:bodyPr>
          <a:lstStyle/>
          <a:p>
            <a:r>
              <a:rPr lang="en-US" sz="3400" dirty="0"/>
              <a:t>For any given Pricing method, the Rule number will determine if the subscriber shares in the discount (to base the subscriber liability on the billed charge or the priced amount).</a:t>
            </a:r>
          </a:p>
          <a:p>
            <a:endParaRPr lang="en-US" sz="3400" dirty="0"/>
          </a:p>
          <a:p>
            <a:r>
              <a:rPr lang="en-US" sz="3400" dirty="0"/>
              <a:t>A primary Rule number is required with all pricing methods except pricing method 01 (charges).</a:t>
            </a:r>
          </a:p>
          <a:p>
            <a:endParaRPr lang="en-US" sz="3400" dirty="0"/>
          </a:p>
          <a:p>
            <a:r>
              <a:rPr lang="en-US" sz="3400" dirty="0"/>
              <a:t>A secondary Rule number is required for inclusively priced claims (20, 30, 33, 42 and 43).</a:t>
            </a:r>
          </a:p>
          <a:p>
            <a:pPr marL="0" indent="0">
              <a:buNone/>
            </a:pPr>
            <a:endParaRPr lang="en-US" dirty="0"/>
          </a:p>
        </p:txBody>
      </p:sp>
    </p:spTree>
    <p:extLst>
      <p:ext uri="{BB962C8B-B14F-4D97-AF65-F5344CB8AC3E}">
        <p14:creationId xmlns:p14="http://schemas.microsoft.com/office/powerpoint/2010/main" val="2427402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09550"/>
            <a:ext cx="6096000" cy="689372"/>
          </a:xfrm>
        </p:spPr>
        <p:txBody>
          <a:bodyPr>
            <a:normAutofit fontScale="90000"/>
          </a:bodyPr>
          <a:lstStyle/>
          <a:p>
            <a:r>
              <a:rPr lang="en-US" dirty="0"/>
              <a:t>UPF Rule Numbers cont.</a:t>
            </a:r>
          </a:p>
        </p:txBody>
      </p:sp>
      <p:sp>
        <p:nvSpPr>
          <p:cNvPr id="3" name="Content Placeholder 2"/>
          <p:cNvSpPr>
            <a:spLocks noGrp="1"/>
          </p:cNvSpPr>
          <p:nvPr>
            <p:ph idx="1"/>
          </p:nvPr>
        </p:nvSpPr>
        <p:spPr>
          <a:xfrm>
            <a:off x="2057400" y="1200150"/>
            <a:ext cx="6781800" cy="3489722"/>
          </a:xfrm>
        </p:spPr>
        <p:txBody>
          <a:bodyPr>
            <a:normAutofit fontScale="85000" lnSpcReduction="20000"/>
          </a:bodyPr>
          <a:lstStyle/>
          <a:p>
            <a:pPr>
              <a:buFont typeface="Wingdings" panose="05000000000000000000" pitchFamily="2" charset="2"/>
              <a:buChar char="Ø"/>
            </a:pPr>
            <a:r>
              <a:rPr lang="en-US" sz="2800" dirty="0"/>
              <a:t>Primary Rules define the processing for:</a:t>
            </a:r>
          </a:p>
          <a:p>
            <a:pPr lvl="1"/>
            <a:r>
              <a:rPr lang="en-US" dirty="0"/>
              <a:t>Institutional inpatient accommodations</a:t>
            </a:r>
          </a:p>
          <a:p>
            <a:pPr lvl="1"/>
            <a:r>
              <a:rPr lang="en-US" dirty="0"/>
              <a:t>Institutional outpatient primary ancillary</a:t>
            </a:r>
          </a:p>
          <a:p>
            <a:pPr lvl="1"/>
            <a:r>
              <a:rPr lang="en-US" dirty="0"/>
              <a:t>Professional primary service</a:t>
            </a:r>
          </a:p>
          <a:p>
            <a:pPr marL="0" indent="0">
              <a:buNone/>
            </a:pPr>
            <a:endParaRPr lang="en-US" sz="2800" dirty="0"/>
          </a:p>
          <a:p>
            <a:pPr>
              <a:buFont typeface="Wingdings" panose="05000000000000000000" pitchFamily="2" charset="2"/>
              <a:buChar char="Ø"/>
            </a:pPr>
            <a:r>
              <a:rPr lang="en-US" sz="2800" dirty="0"/>
              <a:t>Secondary Rules define the processing for:</a:t>
            </a:r>
          </a:p>
          <a:p>
            <a:pPr lvl="1"/>
            <a:r>
              <a:rPr lang="en-US" dirty="0"/>
              <a:t>Institutional inpatient ancillary</a:t>
            </a:r>
          </a:p>
          <a:p>
            <a:pPr lvl="1"/>
            <a:r>
              <a:rPr lang="en-US" dirty="0"/>
              <a:t>Institutional outpatient secondary services</a:t>
            </a:r>
          </a:p>
          <a:p>
            <a:pPr lvl="1"/>
            <a:r>
              <a:rPr lang="en-US" dirty="0"/>
              <a:t>Professional secondary services</a:t>
            </a:r>
          </a:p>
          <a:p>
            <a:endParaRPr lang="en-US" dirty="0"/>
          </a:p>
        </p:txBody>
      </p:sp>
    </p:spTree>
    <p:extLst>
      <p:ext uri="{BB962C8B-B14F-4D97-AF65-F5344CB8AC3E}">
        <p14:creationId xmlns:p14="http://schemas.microsoft.com/office/powerpoint/2010/main" val="1686654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05978"/>
            <a:ext cx="6096000" cy="841772"/>
          </a:xfrm>
        </p:spPr>
        <p:txBody>
          <a:bodyPr>
            <a:normAutofit fontScale="90000"/>
          </a:bodyPr>
          <a:lstStyle/>
          <a:p>
            <a:r>
              <a:rPr lang="en-US" dirty="0"/>
              <a:t>UPF Rule Numbers cont.</a:t>
            </a:r>
          </a:p>
        </p:txBody>
      </p:sp>
      <p:sp>
        <p:nvSpPr>
          <p:cNvPr id="3" name="Content Placeholder 2"/>
          <p:cNvSpPr>
            <a:spLocks noGrp="1"/>
          </p:cNvSpPr>
          <p:nvPr>
            <p:ph idx="1"/>
          </p:nvPr>
        </p:nvSpPr>
        <p:spPr/>
        <p:txBody>
          <a:bodyPr>
            <a:normAutofit fontScale="70000" lnSpcReduction="20000"/>
          </a:bodyPr>
          <a:lstStyle/>
          <a:p>
            <a:pPr marL="0" indent="0">
              <a:buNone/>
            </a:pPr>
            <a:r>
              <a:rPr lang="en-US" dirty="0"/>
              <a:t>The secondary Rule will also apply designated UPF reduction factors:</a:t>
            </a:r>
          </a:p>
          <a:p>
            <a:pPr lvl="1"/>
            <a:r>
              <a:rPr lang="en-US" dirty="0"/>
              <a:t>Base the reductions on billed charges from the negotiated rate</a:t>
            </a:r>
          </a:p>
          <a:p>
            <a:pPr lvl="1"/>
            <a:r>
              <a:rPr lang="en-US" dirty="0"/>
              <a:t>Prorate the reductions from the negotiated rate</a:t>
            </a:r>
          </a:p>
          <a:p>
            <a:pPr lvl="1"/>
            <a:r>
              <a:rPr lang="en-US" dirty="0"/>
              <a:t>Not apply reductions from the negotiated rate</a:t>
            </a:r>
          </a:p>
          <a:p>
            <a:endParaRPr lang="en-US" dirty="0"/>
          </a:p>
          <a:p>
            <a:pPr marL="0" indent="0">
              <a:buNone/>
            </a:pPr>
            <a:r>
              <a:rPr lang="en-US" dirty="0"/>
              <a:t>Additionally, any Host Plan restrictions on the application of a Home Plan’s Payment Maximum adjudication input results in </a:t>
            </a:r>
            <a:r>
              <a:rPr lang="en-US" u="sng" dirty="0"/>
              <a:t>three</a:t>
            </a:r>
            <a:r>
              <a:rPr lang="en-US" dirty="0"/>
              <a:t> versions of the base set of UPF Rules.</a:t>
            </a:r>
          </a:p>
          <a:p>
            <a:endParaRPr lang="en-US" dirty="0"/>
          </a:p>
        </p:txBody>
      </p:sp>
    </p:spTree>
    <p:extLst>
      <p:ext uri="{BB962C8B-B14F-4D97-AF65-F5344CB8AC3E}">
        <p14:creationId xmlns:p14="http://schemas.microsoft.com/office/powerpoint/2010/main" val="982737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09550"/>
            <a:ext cx="6248400" cy="704850"/>
          </a:xfrm>
        </p:spPr>
        <p:txBody>
          <a:bodyPr>
            <a:normAutofit fontScale="90000"/>
          </a:bodyPr>
          <a:lstStyle/>
          <a:p>
            <a:r>
              <a:rPr lang="en-US" dirty="0"/>
              <a:t>UPF Rule Numbers cont.</a:t>
            </a:r>
          </a:p>
        </p:txBody>
      </p:sp>
      <p:sp>
        <p:nvSpPr>
          <p:cNvPr id="3" name="Content Placeholder 2"/>
          <p:cNvSpPr>
            <a:spLocks noGrp="1"/>
          </p:cNvSpPr>
          <p:nvPr>
            <p:ph idx="1"/>
          </p:nvPr>
        </p:nvSpPr>
        <p:spPr>
          <a:xfrm>
            <a:off x="2209800" y="1047749"/>
            <a:ext cx="6477000" cy="3546873"/>
          </a:xfrm>
        </p:spPr>
        <p:txBody>
          <a:bodyPr>
            <a:normAutofit fontScale="70000" lnSpcReduction="20000"/>
          </a:bodyPr>
          <a:lstStyle/>
          <a:p>
            <a:pPr marL="0" indent="0">
              <a:buNone/>
            </a:pPr>
            <a:r>
              <a:rPr lang="en-US" dirty="0"/>
              <a:t>What is a Payment Maximum adjudication?</a:t>
            </a:r>
          </a:p>
          <a:p>
            <a:pPr lvl="1"/>
            <a:r>
              <a:rPr lang="en-US" dirty="0"/>
              <a:t>It is the maximum limit that a Home Plan will pay on a claim or a service line.</a:t>
            </a:r>
          </a:p>
          <a:p>
            <a:pPr marL="0" indent="0">
              <a:buNone/>
            </a:pPr>
            <a:endParaRPr lang="en-US" dirty="0"/>
          </a:p>
          <a:p>
            <a:pPr>
              <a:buFont typeface="Wingdings" panose="05000000000000000000" pitchFamily="2" charset="2"/>
              <a:buChar char="Ø"/>
            </a:pPr>
            <a:r>
              <a:rPr lang="en-US" dirty="0"/>
              <a:t>UPF Rules fall into 1 of 3 SETS:</a:t>
            </a:r>
          </a:p>
          <a:p>
            <a:pPr lvl="1"/>
            <a:r>
              <a:rPr lang="en-US" dirty="0"/>
              <a:t>1. Set #1 - with no restrictions on the application of payment maximum (use “G” modifier)</a:t>
            </a:r>
          </a:p>
          <a:p>
            <a:pPr lvl="1"/>
            <a:r>
              <a:rPr lang="en-US" dirty="0"/>
              <a:t>2. Set #2 - with restrictions on the application of payment maximum (use “T” modifier)</a:t>
            </a:r>
          </a:p>
          <a:p>
            <a:pPr lvl="1"/>
            <a:r>
              <a:rPr lang="en-US" dirty="0"/>
              <a:t>3. Set #3 - the application of payment maximum is not allowed (use “X” modifier).</a:t>
            </a:r>
          </a:p>
          <a:p>
            <a:pPr marL="457200" lvl="1" indent="0">
              <a:buNone/>
            </a:pPr>
            <a:endParaRPr lang="en-US" dirty="0"/>
          </a:p>
        </p:txBody>
      </p:sp>
    </p:spTree>
    <p:extLst>
      <p:ext uri="{BB962C8B-B14F-4D97-AF65-F5344CB8AC3E}">
        <p14:creationId xmlns:p14="http://schemas.microsoft.com/office/powerpoint/2010/main" val="3813457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09550"/>
            <a:ext cx="6248400" cy="685800"/>
          </a:xfrm>
        </p:spPr>
        <p:txBody>
          <a:bodyPr>
            <a:normAutofit fontScale="90000"/>
          </a:bodyPr>
          <a:lstStyle/>
          <a:p>
            <a:r>
              <a:rPr lang="en-US" dirty="0"/>
              <a:t>UPF Rule Numbers cont.</a:t>
            </a:r>
          </a:p>
        </p:txBody>
      </p:sp>
      <p:sp>
        <p:nvSpPr>
          <p:cNvPr id="3" name="Content Placeholder 2"/>
          <p:cNvSpPr>
            <a:spLocks noGrp="1"/>
          </p:cNvSpPr>
          <p:nvPr>
            <p:ph idx="1"/>
          </p:nvPr>
        </p:nvSpPr>
        <p:spPr>
          <a:xfrm>
            <a:off x="2133600" y="1047750"/>
            <a:ext cx="6705600" cy="3752850"/>
          </a:xfrm>
        </p:spPr>
        <p:txBody>
          <a:bodyPr>
            <a:normAutofit fontScale="55000" lnSpcReduction="20000"/>
          </a:bodyPr>
          <a:lstStyle/>
          <a:p>
            <a:pPr marL="0" indent="0">
              <a:buNone/>
            </a:pPr>
            <a:r>
              <a:rPr lang="en-US" sz="2800" dirty="0"/>
              <a:t>For example:</a:t>
            </a:r>
          </a:p>
          <a:p>
            <a:pPr marL="0" indent="0">
              <a:buNone/>
            </a:pPr>
            <a:r>
              <a:rPr lang="en-US" sz="2800" dirty="0"/>
              <a:t>The following UPF rules, in all 3 sets, base subscriber liability on the lesser of the price or the charge. These are known as sharing Rules since the subscriber ‘shares’ in using the providers’ discounts.</a:t>
            </a:r>
          </a:p>
          <a:p>
            <a:pPr marL="0" indent="0">
              <a:buNone/>
            </a:pPr>
            <a:endParaRPr lang="en-US" sz="2800" dirty="0"/>
          </a:p>
          <a:p>
            <a:pPr marL="0" indent="0">
              <a:buNone/>
            </a:pPr>
            <a:r>
              <a:rPr lang="en-US" sz="2800" dirty="0"/>
              <a:t>When the charge exceeds the price, the price will be used as the base for subscriber liability. When the price exceeds the charge, the charge will be used as the base for subscriber liability.</a:t>
            </a:r>
          </a:p>
          <a:p>
            <a:pPr marL="0" indent="0">
              <a:buNone/>
            </a:pPr>
            <a:endParaRPr lang="en-US" sz="2800" dirty="0"/>
          </a:p>
          <a:p>
            <a:pPr lvl="1"/>
            <a:r>
              <a:rPr lang="en-US" sz="2400" dirty="0"/>
              <a:t>Set #1 003, 004, 005, 009, 011, 013, 023, 024 and 025</a:t>
            </a:r>
            <a:r>
              <a:rPr lang="en-US" sz="2000" dirty="0"/>
              <a:t> </a:t>
            </a:r>
            <a:r>
              <a:rPr lang="en-US" sz="2000" dirty="0">
                <a:solidFill>
                  <a:srgbClr val="0070C0"/>
                </a:solidFill>
              </a:rPr>
              <a:t>Pmt Max allowed</a:t>
            </a:r>
            <a:endParaRPr lang="en-US" sz="2400" dirty="0"/>
          </a:p>
          <a:p>
            <a:pPr lvl="1"/>
            <a:r>
              <a:rPr lang="en-US" sz="2400" dirty="0"/>
              <a:t>Set #2 031, 032, 033, 037, 039, 041, 051, 052 and 053 </a:t>
            </a:r>
            <a:r>
              <a:rPr lang="en-US" sz="2400" dirty="0">
                <a:solidFill>
                  <a:srgbClr val="0070C0"/>
                </a:solidFill>
              </a:rPr>
              <a:t>Pmt Max restricted</a:t>
            </a:r>
            <a:endParaRPr lang="en-US" sz="2400" dirty="0"/>
          </a:p>
          <a:p>
            <a:pPr lvl="1"/>
            <a:r>
              <a:rPr lang="en-US" sz="2400" dirty="0"/>
              <a:t>Set #3 059, 060, 061, 065, 067, 069, 079, 080 and 081 </a:t>
            </a:r>
            <a:r>
              <a:rPr lang="en-US" sz="2000" dirty="0">
                <a:solidFill>
                  <a:srgbClr val="0070C0"/>
                </a:solidFill>
              </a:rPr>
              <a:t>Pmt Max not allowed</a:t>
            </a:r>
            <a:r>
              <a:rPr lang="en-US" sz="2400" dirty="0"/>
              <a:t> </a:t>
            </a:r>
            <a:endParaRPr lang="en-US" sz="2100" dirty="0"/>
          </a:p>
          <a:p>
            <a:pPr marL="0" indent="0">
              <a:buNone/>
            </a:pPr>
            <a:endParaRPr lang="en-US" sz="2800" dirty="0"/>
          </a:p>
        </p:txBody>
      </p:sp>
    </p:spTree>
    <p:extLst>
      <p:ext uri="{BB962C8B-B14F-4D97-AF65-F5344CB8AC3E}">
        <p14:creationId xmlns:p14="http://schemas.microsoft.com/office/powerpoint/2010/main" val="2296997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5976" y="133350"/>
            <a:ext cx="8229600" cy="1200150"/>
          </a:xfrm>
        </p:spPr>
        <p:txBody>
          <a:bodyPr>
            <a:normAutofit fontScale="90000"/>
          </a:bodyPr>
          <a:lstStyle/>
          <a:p>
            <a:r>
              <a:rPr lang="en-US" dirty="0"/>
              <a:t>What roles do SF Message Codes play in pricing a claim?</a:t>
            </a:r>
          </a:p>
        </p:txBody>
      </p:sp>
      <p:sp>
        <p:nvSpPr>
          <p:cNvPr id="3" name="Content Placeholder 2"/>
          <p:cNvSpPr>
            <a:spLocks noGrp="1"/>
          </p:cNvSpPr>
          <p:nvPr>
            <p:ph idx="1"/>
          </p:nvPr>
        </p:nvSpPr>
        <p:spPr>
          <a:xfrm>
            <a:off x="2179434" y="1428750"/>
            <a:ext cx="6682683" cy="3394472"/>
          </a:xfrm>
        </p:spPr>
        <p:txBody>
          <a:bodyPr>
            <a:normAutofit fontScale="70000" lnSpcReduction="20000"/>
          </a:bodyPr>
          <a:lstStyle/>
          <a:p>
            <a:pPr marL="0" indent="0">
              <a:buNone/>
            </a:pPr>
            <a:r>
              <a:rPr lang="en-US" dirty="0"/>
              <a:t>SF Message codes allow the Host Plan to define any local conditions the processing site (Home Plan) needs to consider in adjudicating the claim.</a:t>
            </a:r>
          </a:p>
          <a:p>
            <a:pPr marL="0" indent="0">
              <a:buNone/>
            </a:pPr>
            <a:endParaRPr lang="en-US" dirty="0"/>
          </a:p>
          <a:p>
            <a:pPr marL="0" indent="0">
              <a:buNone/>
            </a:pPr>
            <a:r>
              <a:rPr lang="en-US" dirty="0"/>
              <a:t>Some SF Message codes are straightforward in their use.</a:t>
            </a:r>
          </a:p>
          <a:p>
            <a:r>
              <a:rPr lang="en-US" dirty="0"/>
              <a:t>For example:</a:t>
            </a:r>
          </a:p>
          <a:p>
            <a:pPr lvl="1"/>
            <a:r>
              <a:rPr lang="en-US" dirty="0"/>
              <a:t>SF Message code 1002 is used at the line level to inform the Home Plan the service line is intentionally priced at $0. (Most likely the service is integral to a primary service)</a:t>
            </a:r>
          </a:p>
          <a:p>
            <a:endParaRPr lang="en-US" dirty="0"/>
          </a:p>
        </p:txBody>
      </p:sp>
    </p:spTree>
    <p:extLst>
      <p:ext uri="{BB962C8B-B14F-4D97-AF65-F5344CB8AC3E}">
        <p14:creationId xmlns:p14="http://schemas.microsoft.com/office/powerpoint/2010/main" val="4272941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SF Message codes cont.</a:t>
            </a:r>
          </a:p>
        </p:txBody>
      </p:sp>
      <p:sp>
        <p:nvSpPr>
          <p:cNvPr id="3" name="Content Placeholder 2"/>
          <p:cNvSpPr>
            <a:spLocks noGrp="1"/>
          </p:cNvSpPr>
          <p:nvPr>
            <p:ph idx="1"/>
          </p:nvPr>
        </p:nvSpPr>
        <p:spPr>
          <a:xfrm>
            <a:off x="2179432" y="1200150"/>
            <a:ext cx="6507367" cy="3543300"/>
          </a:xfrm>
        </p:spPr>
        <p:txBody>
          <a:bodyPr>
            <a:normAutofit fontScale="55000" lnSpcReduction="20000"/>
          </a:bodyPr>
          <a:lstStyle/>
          <a:p>
            <a:pPr marL="0" indent="0">
              <a:buNone/>
            </a:pPr>
            <a:r>
              <a:rPr lang="en-US" dirty="0"/>
              <a:t>Other SF Message codes contain special pricing conditions and amounts.</a:t>
            </a:r>
          </a:p>
          <a:p>
            <a:pPr marL="0" indent="0">
              <a:buNone/>
            </a:pPr>
            <a:endParaRPr lang="en-US" dirty="0"/>
          </a:p>
          <a:p>
            <a:r>
              <a:rPr lang="en-US" dirty="0"/>
              <a:t>For example:</a:t>
            </a:r>
          </a:p>
          <a:p>
            <a:pPr lvl="1"/>
            <a:r>
              <a:rPr lang="en-US" dirty="0"/>
              <a:t>SF Message code U295 - DME Rental to Purchase (dollar amount and months whichever is reached first)</a:t>
            </a:r>
          </a:p>
          <a:p>
            <a:pPr marL="0" indent="0">
              <a:buNone/>
            </a:pPr>
            <a:endParaRPr lang="en-US" dirty="0"/>
          </a:p>
          <a:p>
            <a:pPr marL="0" indent="0">
              <a:buNone/>
            </a:pPr>
            <a:r>
              <a:rPr lang="en-US" dirty="0"/>
              <a:t>U295 is used at line level to inform the Home Plan the billed service is a DME (durable medical equipment).</a:t>
            </a:r>
          </a:p>
          <a:p>
            <a:pPr marL="0" indent="0">
              <a:buNone/>
            </a:pPr>
            <a:endParaRPr lang="en-US" dirty="0"/>
          </a:p>
          <a:p>
            <a:r>
              <a:rPr lang="en-US" dirty="0"/>
              <a:t>Special Pricing Condition code (line )</a:t>
            </a:r>
          </a:p>
          <a:p>
            <a:pPr lvl="1"/>
            <a:r>
              <a:rPr lang="en-US" dirty="0"/>
              <a:t>010 - DME rental-to-purchase dollar amount</a:t>
            </a:r>
          </a:p>
          <a:p>
            <a:pPr lvl="1"/>
            <a:r>
              <a:rPr lang="en-US" dirty="0"/>
              <a:t>012 - DME rental-to-purchase months</a:t>
            </a:r>
          </a:p>
          <a:p>
            <a:pPr marL="0" indent="0">
              <a:buNone/>
            </a:pPr>
            <a:endParaRPr lang="en-US" dirty="0"/>
          </a:p>
        </p:txBody>
      </p:sp>
    </p:spTree>
    <p:extLst>
      <p:ext uri="{BB962C8B-B14F-4D97-AF65-F5344CB8AC3E}">
        <p14:creationId xmlns:p14="http://schemas.microsoft.com/office/powerpoint/2010/main" val="20011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put it all together!</a:t>
            </a:r>
          </a:p>
        </p:txBody>
      </p:sp>
      <p:sp>
        <p:nvSpPr>
          <p:cNvPr id="3" name="Content Placeholder 2"/>
          <p:cNvSpPr>
            <a:spLocks noGrp="1"/>
          </p:cNvSpPr>
          <p:nvPr>
            <p:ph idx="1"/>
          </p:nvPr>
        </p:nvSpPr>
        <p:spPr/>
        <p:txBody>
          <a:bodyPr/>
          <a:lstStyle/>
          <a:p>
            <a:pPr marL="0" indent="0">
              <a:buNone/>
            </a:pPr>
            <a:r>
              <a:rPr lang="en-US" dirty="0"/>
              <a:t>We will first decipher an EASY SF:</a:t>
            </a:r>
          </a:p>
          <a:p>
            <a:pPr marL="0" indent="0">
              <a:buNone/>
            </a:pPr>
            <a:endParaRPr lang="en-US" sz="2000" dirty="0"/>
          </a:p>
          <a:p>
            <a:pPr marL="0" indent="0">
              <a:buNone/>
            </a:pPr>
            <a:endParaRPr lang="en-US" sz="1800"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9349" y="2268737"/>
            <a:ext cx="7562850" cy="125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80494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05978"/>
            <a:ext cx="6172200" cy="841772"/>
          </a:xfrm>
        </p:spPr>
        <p:txBody>
          <a:bodyPr>
            <a:normAutofit/>
          </a:bodyPr>
          <a:lstStyle/>
          <a:p>
            <a:r>
              <a:rPr lang="en-US" sz="2400" dirty="0"/>
              <a:t>Claim Examples #1:</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52600" y="1657350"/>
            <a:ext cx="7600001" cy="234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9790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9435" y="269787"/>
            <a:ext cx="6682683" cy="917972"/>
          </a:xfrm>
        </p:spPr>
        <p:txBody>
          <a:bodyPr>
            <a:noAutofit/>
          </a:bodyPr>
          <a:lstStyle/>
          <a:p>
            <a:r>
              <a:rPr lang="en-US" dirty="0"/>
              <a:t>SF Pricing Components</a:t>
            </a:r>
          </a:p>
        </p:txBody>
      </p:sp>
      <p:sp>
        <p:nvSpPr>
          <p:cNvPr id="3" name="Content Placeholder 2"/>
          <p:cNvSpPr>
            <a:spLocks noGrp="1"/>
          </p:cNvSpPr>
          <p:nvPr>
            <p:ph idx="1"/>
          </p:nvPr>
        </p:nvSpPr>
        <p:spPr/>
        <p:txBody>
          <a:bodyPr/>
          <a:lstStyle/>
          <a:p>
            <a:endParaRPr lang="en-US" dirty="0"/>
          </a:p>
          <a:p>
            <a:r>
              <a:rPr lang="en-US" sz="2400" dirty="0"/>
              <a:t>Pricing methods</a:t>
            </a:r>
          </a:p>
          <a:p>
            <a:r>
              <a:rPr lang="en-US" sz="2400" dirty="0"/>
              <a:t>Rules</a:t>
            </a:r>
          </a:p>
          <a:p>
            <a:r>
              <a:rPr lang="en-US" sz="2400" dirty="0"/>
              <a:t>SF Message codes</a:t>
            </a:r>
          </a:p>
        </p:txBody>
      </p:sp>
    </p:spTree>
    <p:extLst>
      <p:ext uri="{BB962C8B-B14F-4D97-AF65-F5344CB8AC3E}">
        <p14:creationId xmlns:p14="http://schemas.microsoft.com/office/powerpoint/2010/main" val="41205011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438150"/>
            <a:ext cx="4343400" cy="841772"/>
          </a:xfrm>
        </p:spPr>
        <p:txBody>
          <a:bodyPr>
            <a:normAutofit/>
          </a:bodyPr>
          <a:lstStyle/>
          <a:p>
            <a:r>
              <a:rPr lang="en-US" sz="2400" dirty="0"/>
              <a:t>Claim Examples #1 cont.</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4600" y="1962150"/>
            <a:ext cx="5867400" cy="174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7081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05978"/>
            <a:ext cx="6096000" cy="308372"/>
          </a:xfrm>
        </p:spPr>
        <p:txBody>
          <a:bodyPr>
            <a:normAutofit fontScale="90000"/>
          </a:bodyPr>
          <a:lstStyle/>
          <a:p>
            <a:r>
              <a:rPr lang="en-US" sz="2800" dirty="0"/>
              <a:t>Claim Example #2 – DME SFMC</a:t>
            </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9800" y="629106"/>
            <a:ext cx="6858000" cy="827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1959" y="1276350"/>
            <a:ext cx="6474841" cy="2290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9085" y="3589485"/>
            <a:ext cx="6474841" cy="541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3286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05978"/>
            <a:ext cx="6400800" cy="689372"/>
          </a:xfrm>
        </p:spPr>
        <p:txBody>
          <a:bodyPr>
            <a:normAutofit fontScale="90000"/>
          </a:bodyPr>
          <a:lstStyle/>
          <a:p>
            <a:r>
              <a:rPr lang="en-US" sz="3600" dirty="0"/>
              <a:t>Claim Example #3 – supplemental SFMC</a:t>
            </a: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5000" y="1200150"/>
            <a:ext cx="7352381" cy="3828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4203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Resources</a:t>
            </a:r>
          </a:p>
        </p:txBody>
      </p:sp>
      <p:sp>
        <p:nvSpPr>
          <p:cNvPr id="3" name="Content Placeholder 2"/>
          <p:cNvSpPr>
            <a:spLocks noGrp="1"/>
          </p:cNvSpPr>
          <p:nvPr>
            <p:ph idx="1"/>
          </p:nvPr>
        </p:nvSpPr>
        <p:spPr/>
        <p:txBody>
          <a:bodyPr>
            <a:normAutofit fontScale="92500" lnSpcReduction="10000"/>
          </a:bodyPr>
          <a:lstStyle/>
          <a:p>
            <a:pPr marL="0" indent="0">
              <a:buNone/>
            </a:pPr>
            <a:endParaRPr lang="en-US" dirty="0"/>
          </a:p>
          <a:p>
            <a:pPr marL="0" indent="0">
              <a:buNone/>
            </a:pPr>
            <a:r>
              <a:rPr lang="en-US" dirty="0"/>
              <a:t>METADATA</a:t>
            </a:r>
          </a:p>
          <a:p>
            <a:pPr lvl="1"/>
            <a:r>
              <a:rPr lang="en-US" dirty="0">
                <a:hlinkClick r:id="rId2"/>
              </a:rPr>
              <a:t>https://blueweb.bcbs.com/metadata/</a:t>
            </a:r>
            <a:endParaRPr lang="en-US" dirty="0"/>
          </a:p>
          <a:p>
            <a:pPr marL="0" indent="0">
              <a:buNone/>
            </a:pPr>
            <a:endParaRPr lang="en-US" dirty="0"/>
          </a:p>
          <a:p>
            <a:pPr marL="0" indent="0">
              <a:buNone/>
            </a:pPr>
            <a:r>
              <a:rPr lang="en-US" dirty="0"/>
              <a:t>Additional Plan specific reference:</a:t>
            </a:r>
          </a:p>
          <a:p>
            <a:pPr lvl="1"/>
            <a:r>
              <a:rPr lang="en-US" dirty="0"/>
              <a:t>M:\BlueCard\Downloads from BlueWeb\Claims Processing Manual</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342900"/>
            <a:ext cx="18288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3922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Recap</a:t>
            </a:r>
          </a:p>
        </p:txBody>
      </p:sp>
      <p:sp>
        <p:nvSpPr>
          <p:cNvPr id="3" name="Content Placeholder 2"/>
          <p:cNvSpPr>
            <a:spLocks noGrp="1"/>
          </p:cNvSpPr>
          <p:nvPr>
            <p:ph idx="1"/>
          </p:nvPr>
        </p:nvSpPr>
        <p:spPr/>
        <p:txBody>
          <a:bodyPr>
            <a:normAutofit fontScale="92500" lnSpcReduction="20000"/>
          </a:bodyPr>
          <a:lstStyle/>
          <a:p>
            <a:r>
              <a:rPr lang="en-US" dirty="0"/>
              <a:t>What are the 3 components to pricing an SF?</a:t>
            </a:r>
          </a:p>
          <a:p>
            <a:pPr marL="0" indent="0">
              <a:buNone/>
            </a:pPr>
            <a:endParaRPr lang="en-US" dirty="0"/>
          </a:p>
          <a:p>
            <a:r>
              <a:rPr lang="en-US" dirty="0"/>
              <a:t>What is a good resource for all things SF and DF?</a:t>
            </a:r>
          </a:p>
          <a:p>
            <a:pPr marL="0" indent="0">
              <a:buNone/>
            </a:pPr>
            <a:endParaRPr lang="en-US" dirty="0"/>
          </a:p>
          <a:p>
            <a:r>
              <a:rPr lang="en-US" dirty="0"/>
              <a:t>What is your favorite Pricing method?</a:t>
            </a:r>
          </a:p>
        </p:txBody>
      </p:sp>
    </p:spTree>
    <p:extLst>
      <p:ext uri="{BB962C8B-B14F-4D97-AF65-F5344CB8AC3E}">
        <p14:creationId xmlns:p14="http://schemas.microsoft.com/office/powerpoint/2010/main" val="3439375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4315" y="361950"/>
            <a:ext cx="6684885" cy="479822"/>
          </a:xfrm>
        </p:spPr>
        <p:txBody>
          <a:bodyPr>
            <a:noAutofit/>
          </a:bodyPr>
          <a:lstStyle/>
          <a:p>
            <a:r>
              <a:rPr lang="en-US" dirty="0"/>
              <a:t>UPF</a:t>
            </a:r>
          </a:p>
        </p:txBody>
      </p:sp>
      <p:sp>
        <p:nvSpPr>
          <p:cNvPr id="3" name="Content Placeholder 2"/>
          <p:cNvSpPr>
            <a:spLocks noGrp="1"/>
          </p:cNvSpPr>
          <p:nvPr>
            <p:ph idx="1"/>
          </p:nvPr>
        </p:nvSpPr>
        <p:spPr>
          <a:xfrm>
            <a:off x="2133600" y="1276350"/>
            <a:ext cx="6553200" cy="3318272"/>
          </a:xfrm>
        </p:spPr>
        <p:txBody>
          <a:bodyPr>
            <a:normAutofit/>
          </a:bodyPr>
          <a:lstStyle/>
          <a:p>
            <a:pPr marL="0" indent="0">
              <a:buNone/>
            </a:pPr>
            <a:endParaRPr lang="en-US" sz="2400" dirty="0"/>
          </a:p>
          <a:p>
            <a:pPr marL="0" indent="0">
              <a:buNone/>
            </a:pPr>
            <a:r>
              <a:rPr lang="en-US" sz="2400" dirty="0">
                <a:solidFill>
                  <a:srgbClr val="0070C0"/>
                </a:solidFill>
              </a:rPr>
              <a:t>Uniform Pricing Facility (UPF) </a:t>
            </a:r>
            <a:r>
              <a:rPr lang="en-US" sz="2400" dirty="0"/>
              <a:t>software contains a calculator that uses the pricing data from the local plan (Host Plan) in conjunction with the Home Plan’s adjudication results to compute BCBS and subscriber liability.</a:t>
            </a:r>
          </a:p>
          <a:p>
            <a:pPr marL="0" indent="0">
              <a:buNone/>
            </a:pPr>
            <a:endParaRPr lang="en-US" sz="2400" dirty="0"/>
          </a:p>
        </p:txBody>
      </p:sp>
    </p:spTree>
    <p:extLst>
      <p:ext uri="{BB962C8B-B14F-4D97-AF65-F5344CB8AC3E}">
        <p14:creationId xmlns:p14="http://schemas.microsoft.com/office/powerpoint/2010/main" val="3851783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09550"/>
            <a:ext cx="6770688" cy="1828800"/>
          </a:xfrm>
        </p:spPr>
        <p:txBody>
          <a:bodyPr>
            <a:normAutofit fontScale="90000"/>
          </a:bodyPr>
          <a:lstStyle/>
          <a:p>
            <a:r>
              <a:rPr lang="en-US" dirty="0"/>
              <a:t>UPF calculator in our Home Auto DF creation process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537223"/>
            <a:ext cx="6846887"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3853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285750"/>
            <a:ext cx="6781800" cy="625079"/>
          </a:xfrm>
        </p:spPr>
        <p:txBody>
          <a:bodyPr>
            <a:noAutofit/>
          </a:bodyPr>
          <a:lstStyle/>
          <a:p>
            <a:r>
              <a:rPr lang="en-US" dirty="0"/>
              <a:t>Pricing Components</a:t>
            </a:r>
          </a:p>
        </p:txBody>
      </p:sp>
      <p:sp>
        <p:nvSpPr>
          <p:cNvPr id="3" name="Content Placeholder 2"/>
          <p:cNvSpPr>
            <a:spLocks noGrp="1"/>
          </p:cNvSpPr>
          <p:nvPr>
            <p:ph idx="1"/>
          </p:nvPr>
        </p:nvSpPr>
        <p:spPr>
          <a:xfrm>
            <a:off x="2209800" y="1200149"/>
            <a:ext cx="6477000" cy="3394473"/>
          </a:xfrm>
        </p:spPr>
        <p:txBody>
          <a:bodyPr>
            <a:noAutofit/>
          </a:bodyPr>
          <a:lstStyle/>
          <a:p>
            <a:pPr marL="0" indent="0">
              <a:buNone/>
            </a:pPr>
            <a:r>
              <a:rPr lang="en-US" sz="2400" dirty="0"/>
              <a:t>1. The Discount (choosing a Pricing Method)</a:t>
            </a:r>
          </a:p>
          <a:p>
            <a:endParaRPr lang="en-US" sz="2400" dirty="0"/>
          </a:p>
          <a:p>
            <a:pPr marL="0" indent="0">
              <a:buNone/>
            </a:pPr>
            <a:r>
              <a:rPr lang="en-US" sz="2400" dirty="0"/>
              <a:t>2. The Application Sequence of Subscriber Cost Sharing and Discounts (choosing a Rule)</a:t>
            </a:r>
          </a:p>
          <a:p>
            <a:endParaRPr lang="en-US" sz="2400" dirty="0"/>
          </a:p>
          <a:p>
            <a:pPr marL="0" indent="0">
              <a:buNone/>
            </a:pPr>
            <a:r>
              <a:rPr lang="en-US" sz="2400" dirty="0"/>
              <a:t>3. Payment Maximums (choosing a Rule)</a:t>
            </a:r>
          </a:p>
          <a:p>
            <a:endParaRPr lang="en-US" sz="2400" dirty="0"/>
          </a:p>
          <a:p>
            <a:pPr marL="0" indent="0">
              <a:buNone/>
            </a:pPr>
            <a:r>
              <a:rPr lang="en-US" sz="2400" dirty="0"/>
              <a:t>4. SF Message Codes</a:t>
            </a:r>
          </a:p>
          <a:p>
            <a:pPr marL="0" indent="0">
              <a:buNone/>
            </a:pPr>
            <a:endParaRPr lang="en-US" sz="2400" dirty="0"/>
          </a:p>
        </p:txBody>
      </p:sp>
    </p:spTree>
    <p:extLst>
      <p:ext uri="{BB962C8B-B14F-4D97-AF65-F5344CB8AC3E}">
        <p14:creationId xmlns:p14="http://schemas.microsoft.com/office/powerpoint/2010/main" val="2941645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a Pricing Method?</a:t>
            </a:r>
          </a:p>
        </p:txBody>
      </p:sp>
      <p:sp>
        <p:nvSpPr>
          <p:cNvPr id="3" name="Content Placeholder 2"/>
          <p:cNvSpPr>
            <a:spLocks noGrp="1"/>
          </p:cNvSpPr>
          <p:nvPr>
            <p:ph idx="1"/>
          </p:nvPr>
        </p:nvSpPr>
        <p:spPr/>
        <p:txBody>
          <a:bodyPr>
            <a:noAutofit/>
          </a:bodyPr>
          <a:lstStyle/>
          <a:p>
            <a:r>
              <a:rPr lang="en-US" sz="2400" dirty="0"/>
              <a:t>The Uniform Pricing Facility (UPF) provides a structured format, Pricing methods, to represent the discounts and provider payment arrangements between the Host Plan and the provider </a:t>
            </a:r>
          </a:p>
        </p:txBody>
      </p:sp>
    </p:spTree>
    <p:extLst>
      <p:ext uri="{BB962C8B-B14F-4D97-AF65-F5344CB8AC3E}">
        <p14:creationId xmlns:p14="http://schemas.microsoft.com/office/powerpoint/2010/main" val="2925742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a Pricing Method?</a:t>
            </a:r>
          </a:p>
        </p:txBody>
      </p:sp>
      <p:sp>
        <p:nvSpPr>
          <p:cNvPr id="3" name="Content Placeholder 2"/>
          <p:cNvSpPr>
            <a:spLocks noGrp="1"/>
          </p:cNvSpPr>
          <p:nvPr>
            <p:ph idx="1"/>
          </p:nvPr>
        </p:nvSpPr>
        <p:spPr/>
        <p:txBody>
          <a:bodyPr>
            <a:noAutofit/>
          </a:bodyPr>
          <a:lstStyle/>
          <a:p>
            <a:r>
              <a:rPr lang="en-US" sz="2400" dirty="0"/>
              <a:t>Each Plan discloses which Pricing methods they will use as a Host plan.</a:t>
            </a:r>
          </a:p>
          <a:p>
            <a:r>
              <a:rPr lang="en-US" sz="2400" dirty="0"/>
              <a:t>Home Plans must accept all valid Pricing method and Rule combinations from all Host Plans.</a:t>
            </a:r>
          </a:p>
          <a:p>
            <a:pPr marL="0" indent="0">
              <a:buNone/>
            </a:pPr>
            <a:endParaRPr lang="en-US" sz="2400" dirty="0"/>
          </a:p>
        </p:txBody>
      </p:sp>
    </p:spTree>
    <p:extLst>
      <p:ext uri="{BB962C8B-B14F-4D97-AF65-F5344CB8AC3E}">
        <p14:creationId xmlns:p14="http://schemas.microsoft.com/office/powerpoint/2010/main" val="3176124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05978"/>
            <a:ext cx="6019800" cy="689372"/>
          </a:xfrm>
        </p:spPr>
        <p:txBody>
          <a:bodyPr>
            <a:normAutofit fontScale="90000"/>
          </a:bodyPr>
          <a:lstStyle/>
          <a:p>
            <a:r>
              <a:rPr lang="en-US" dirty="0"/>
              <a:t>Pricing Method Table</a:t>
            </a:r>
          </a:p>
        </p:txBody>
      </p:sp>
      <p:graphicFrame>
        <p:nvGraphicFramePr>
          <p:cNvPr id="5" name="Content Placeholder 4">
            <a:extLst>
              <a:ext uri="{FF2B5EF4-FFF2-40B4-BE49-F238E27FC236}">
                <a16:creationId xmlns:a16="http://schemas.microsoft.com/office/drawing/2014/main" id="{04218492-AAB7-41F6-9866-7C7BC23F4442}"/>
              </a:ext>
            </a:extLst>
          </p:cNvPr>
          <p:cNvGraphicFramePr>
            <a:graphicFrameLocks noGrp="1"/>
          </p:cNvGraphicFramePr>
          <p:nvPr>
            <p:ph idx="1"/>
            <p:extLst>
              <p:ext uri="{D42A27DB-BD31-4B8C-83A1-F6EECF244321}">
                <p14:modId xmlns:p14="http://schemas.microsoft.com/office/powerpoint/2010/main" val="390757577"/>
              </p:ext>
            </p:extLst>
          </p:nvPr>
        </p:nvGraphicFramePr>
        <p:xfrm>
          <a:off x="2179638" y="1200150"/>
          <a:ext cx="6681786" cy="3708400"/>
        </p:xfrm>
        <a:graphic>
          <a:graphicData uri="http://schemas.openxmlformats.org/drawingml/2006/table">
            <a:tbl>
              <a:tblPr firstRow="1" bandRow="1">
                <a:tableStyleId>{5C22544A-7EE6-4342-B048-85BDC9FD1C3A}</a:tableStyleId>
              </a:tblPr>
              <a:tblGrid>
                <a:gridCol w="792162">
                  <a:extLst>
                    <a:ext uri="{9D8B030D-6E8A-4147-A177-3AD203B41FA5}">
                      <a16:colId xmlns:a16="http://schemas.microsoft.com/office/drawing/2014/main" val="1379101970"/>
                    </a:ext>
                  </a:extLst>
                </a:gridCol>
                <a:gridCol w="2209800">
                  <a:extLst>
                    <a:ext uri="{9D8B030D-6E8A-4147-A177-3AD203B41FA5}">
                      <a16:colId xmlns:a16="http://schemas.microsoft.com/office/drawing/2014/main" val="1710325663"/>
                    </a:ext>
                  </a:extLst>
                </a:gridCol>
                <a:gridCol w="3679824">
                  <a:extLst>
                    <a:ext uri="{9D8B030D-6E8A-4147-A177-3AD203B41FA5}">
                      <a16:colId xmlns:a16="http://schemas.microsoft.com/office/drawing/2014/main" val="38482414"/>
                    </a:ext>
                  </a:extLst>
                </a:gridCol>
              </a:tblGrid>
              <a:tr h="370840">
                <a:tc>
                  <a:txBody>
                    <a:bodyPr/>
                    <a:lstStyle/>
                    <a:p>
                      <a:r>
                        <a:rPr lang="en-US" dirty="0"/>
                        <a:t>Code</a:t>
                      </a:r>
                    </a:p>
                  </a:txBody>
                  <a:tcPr/>
                </a:tc>
                <a:tc>
                  <a:txBody>
                    <a:bodyPr/>
                    <a:lstStyle/>
                    <a:p>
                      <a:r>
                        <a:rPr lang="en-US" dirty="0"/>
                        <a:t>Pricing Method</a:t>
                      </a:r>
                    </a:p>
                  </a:txBody>
                  <a:tcPr/>
                </a:tc>
                <a:tc>
                  <a:txBody>
                    <a:bodyPr/>
                    <a:lstStyle/>
                    <a:p>
                      <a:r>
                        <a:rPr lang="en-US" dirty="0"/>
                        <a:t>Definition</a:t>
                      </a:r>
                    </a:p>
                  </a:txBody>
                  <a:tcPr/>
                </a:tc>
                <a:extLst>
                  <a:ext uri="{0D108BD9-81ED-4DB2-BD59-A6C34878D82A}">
                    <a16:rowId xmlns:a16="http://schemas.microsoft.com/office/drawing/2014/main" val="2070441530"/>
                  </a:ext>
                </a:extLst>
              </a:tr>
              <a:tr h="370840">
                <a:tc>
                  <a:txBody>
                    <a:bodyPr/>
                    <a:lstStyle/>
                    <a:p>
                      <a:r>
                        <a:rPr lang="en-US" dirty="0"/>
                        <a:t>01</a:t>
                      </a:r>
                    </a:p>
                  </a:txBody>
                  <a:tcPr/>
                </a:tc>
                <a:tc>
                  <a:txBody>
                    <a:bodyPr/>
                    <a:lstStyle/>
                    <a:p>
                      <a:r>
                        <a:rPr lang="en-US" dirty="0"/>
                        <a:t>Charges</a:t>
                      </a:r>
                    </a:p>
                  </a:txBody>
                  <a:tcPr/>
                </a:tc>
                <a:tc>
                  <a:txBody>
                    <a:bodyPr/>
                    <a:lstStyle/>
                    <a:p>
                      <a:endParaRPr lang="en-US" dirty="0"/>
                    </a:p>
                  </a:txBody>
                  <a:tcPr/>
                </a:tc>
                <a:extLst>
                  <a:ext uri="{0D108BD9-81ED-4DB2-BD59-A6C34878D82A}">
                    <a16:rowId xmlns:a16="http://schemas.microsoft.com/office/drawing/2014/main" val="1243976255"/>
                  </a:ext>
                </a:extLst>
              </a:tr>
              <a:tr h="370840">
                <a:tc>
                  <a:txBody>
                    <a:bodyPr/>
                    <a:lstStyle/>
                    <a:p>
                      <a:r>
                        <a:rPr lang="en-US" dirty="0"/>
                        <a:t>10</a:t>
                      </a:r>
                    </a:p>
                  </a:txBody>
                  <a:tcPr/>
                </a:tc>
                <a:tc>
                  <a:txBody>
                    <a:bodyPr/>
                    <a:lstStyle/>
                    <a:p>
                      <a:r>
                        <a:rPr lang="en-US" dirty="0"/>
                        <a:t>Percent of Charges</a:t>
                      </a:r>
                    </a:p>
                  </a:txBody>
                  <a:tcPr/>
                </a:tc>
                <a:tc>
                  <a:txBody>
                    <a:bodyPr/>
                    <a:lstStyle/>
                    <a:p>
                      <a:endParaRPr lang="en-US"/>
                    </a:p>
                  </a:txBody>
                  <a:tcPr/>
                </a:tc>
                <a:extLst>
                  <a:ext uri="{0D108BD9-81ED-4DB2-BD59-A6C34878D82A}">
                    <a16:rowId xmlns:a16="http://schemas.microsoft.com/office/drawing/2014/main" val="2049962570"/>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748276671"/>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218535984"/>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61608336"/>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254966888"/>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860578454"/>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503562665"/>
                  </a:ext>
                </a:extLst>
              </a:tr>
              <a:tr h="370840">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4014548237"/>
                  </a:ext>
                </a:extLst>
              </a:tr>
            </a:tbl>
          </a:graphicData>
        </a:graphic>
      </p:graphicFrame>
    </p:spTree>
    <p:extLst>
      <p:ext uri="{BB962C8B-B14F-4D97-AF65-F5344CB8AC3E}">
        <p14:creationId xmlns:p14="http://schemas.microsoft.com/office/powerpoint/2010/main" val="884445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9489" y="285750"/>
            <a:ext cx="7315200" cy="731044"/>
          </a:xfrm>
        </p:spPr>
        <p:txBody>
          <a:bodyPr>
            <a:normAutofit fontScale="90000"/>
          </a:bodyPr>
          <a:lstStyle/>
          <a:p>
            <a:r>
              <a:rPr lang="en-US" dirty="0"/>
              <a:t>Reading the Pricing methods</a:t>
            </a:r>
          </a:p>
        </p:txBody>
      </p:sp>
      <p:sp>
        <p:nvSpPr>
          <p:cNvPr id="3" name="Content Placeholder 2"/>
          <p:cNvSpPr>
            <a:spLocks noGrp="1"/>
          </p:cNvSpPr>
          <p:nvPr>
            <p:ph idx="1"/>
          </p:nvPr>
        </p:nvSpPr>
        <p:spPr>
          <a:xfrm>
            <a:off x="2133600" y="1123950"/>
            <a:ext cx="6781800" cy="3813572"/>
          </a:xfrm>
        </p:spPr>
        <p:txBody>
          <a:bodyPr>
            <a:normAutofit fontScale="70000" lnSpcReduction="20000"/>
          </a:bodyPr>
          <a:lstStyle/>
          <a:p>
            <a:pPr marL="0" indent="0">
              <a:buNone/>
            </a:pPr>
            <a:r>
              <a:rPr lang="en-US" dirty="0"/>
              <a:t>Everything you need to calculate for a rate/price is listed under the Pricing method description.</a:t>
            </a:r>
          </a:p>
          <a:p>
            <a:pPr marL="0" indent="0">
              <a:buNone/>
            </a:pPr>
            <a:endParaRPr lang="en-US" dirty="0"/>
          </a:p>
          <a:p>
            <a:pPr marL="0" indent="0">
              <a:buNone/>
            </a:pPr>
            <a:r>
              <a:rPr lang="en-US" dirty="0"/>
              <a:t>PM41 – Flat fee or allowance per unit of service</a:t>
            </a:r>
          </a:p>
          <a:p>
            <a:pPr lvl="1"/>
            <a:r>
              <a:rPr lang="en-US" dirty="0"/>
              <a:t>Service allowance X number of units = price</a:t>
            </a:r>
          </a:p>
          <a:p>
            <a:pPr marL="0" indent="0">
              <a:buNone/>
            </a:pPr>
            <a:endParaRPr lang="en-US" dirty="0"/>
          </a:p>
          <a:p>
            <a:pPr marL="0" indent="0">
              <a:buNone/>
            </a:pPr>
            <a:r>
              <a:rPr lang="en-US" dirty="0"/>
              <a:t>PM30 – DRG (case allowance)</a:t>
            </a:r>
          </a:p>
          <a:p>
            <a:pPr lvl="1"/>
            <a:r>
              <a:rPr lang="en-US" dirty="0"/>
              <a:t>The price is stated at claim level – nothing to calculate</a:t>
            </a:r>
          </a:p>
          <a:p>
            <a:pPr marL="0" indent="0">
              <a:buNone/>
            </a:pPr>
            <a:endParaRPr lang="en-US" sz="1800" dirty="0"/>
          </a:p>
          <a:p>
            <a:pPr marL="0" indent="0">
              <a:buNone/>
            </a:pPr>
            <a:endParaRPr lang="en-US" sz="1800" dirty="0"/>
          </a:p>
          <a:p>
            <a:pPr marL="0" indent="0">
              <a:buNone/>
            </a:pPr>
            <a:r>
              <a:rPr lang="en-US" sz="1800" dirty="0">
                <a:solidFill>
                  <a:srgbClr val="0070C0"/>
                </a:solidFill>
              </a:rPr>
              <a:t>Different Pricing methods can be used on the same claim</a:t>
            </a:r>
            <a:endParaRPr lang="en-US" sz="1900" dirty="0">
              <a:solidFill>
                <a:srgbClr val="0070C0"/>
              </a:solidFill>
            </a:endParaRPr>
          </a:p>
        </p:txBody>
      </p:sp>
    </p:spTree>
    <p:extLst>
      <p:ext uri="{BB962C8B-B14F-4D97-AF65-F5344CB8AC3E}">
        <p14:creationId xmlns:p14="http://schemas.microsoft.com/office/powerpoint/2010/main" val="3485899586"/>
      </p:ext>
    </p:extLst>
  </p:cSld>
  <p:clrMapOvr>
    <a:masterClrMapping/>
  </p:clrMapOvr>
</p:sld>
</file>

<file path=ppt/theme/theme1.xml><?xml version="1.0" encoding="utf-8"?>
<a:theme xmlns:a="http://schemas.openxmlformats.org/drawingml/2006/main" name="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owerpoint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Univers LT Std 55"/>
        <a:ea typeface=""/>
        <a:cs typeface=""/>
      </a:majorFont>
      <a:minorFont>
        <a:latin typeface="Univers-Light-Norm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 Training Template - 2018</Template>
  <TotalTime>6786</TotalTime>
  <Words>991</Words>
  <Application>Microsoft Office PowerPoint</Application>
  <PresentationFormat>On-screen Show (16:9)</PresentationFormat>
  <Paragraphs>121</Paragraphs>
  <Slides>24</Slides>
  <Notes>0</Notes>
  <HiddenSlides>1</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24</vt:i4>
      </vt:variant>
    </vt:vector>
  </HeadingPairs>
  <TitlesOfParts>
    <vt:vector size="33" baseType="lpstr">
      <vt:lpstr>Arial</vt:lpstr>
      <vt:lpstr>Calibri</vt:lpstr>
      <vt:lpstr>Univers Light</vt:lpstr>
      <vt:lpstr>Univers LT Std 55</vt:lpstr>
      <vt:lpstr>Univers-Light-Normal</vt:lpstr>
      <vt:lpstr>Wingdings</vt:lpstr>
      <vt:lpstr>Powerpoint Presentation Template</vt:lpstr>
      <vt:lpstr>2_Custom Design</vt:lpstr>
      <vt:lpstr>1_Powerpoint Presentation Template</vt:lpstr>
      <vt:lpstr>Claims Administration:  BlueCard SF Pricing Overview</vt:lpstr>
      <vt:lpstr>SF Pricing Components</vt:lpstr>
      <vt:lpstr>UPF</vt:lpstr>
      <vt:lpstr>UPF calculator in our Home Auto DF creation process</vt:lpstr>
      <vt:lpstr>Pricing Components</vt:lpstr>
      <vt:lpstr>What is a Pricing Method?</vt:lpstr>
      <vt:lpstr>What is a Pricing Method?</vt:lpstr>
      <vt:lpstr>Pricing Method Table</vt:lpstr>
      <vt:lpstr>Reading the Pricing methods</vt:lpstr>
      <vt:lpstr>What is a Rule?</vt:lpstr>
      <vt:lpstr>UPF Rule Numbers</vt:lpstr>
      <vt:lpstr>UPF Rule Numbers cont.</vt:lpstr>
      <vt:lpstr>UPF Rule Numbers cont.</vt:lpstr>
      <vt:lpstr>UPF Rule Numbers cont.</vt:lpstr>
      <vt:lpstr>UPF Rule Numbers cont.</vt:lpstr>
      <vt:lpstr>What roles do SF Message Codes play in pricing a claim?</vt:lpstr>
      <vt:lpstr>SF Message codes cont.</vt:lpstr>
      <vt:lpstr>Let’s put it all together!</vt:lpstr>
      <vt:lpstr>Claim Examples #1:</vt:lpstr>
      <vt:lpstr>Claim Examples #1 cont.</vt:lpstr>
      <vt:lpstr>Claim Example #2 – DME SFMC</vt:lpstr>
      <vt:lpstr>Claim Example #3 – supplemental SFMC</vt:lpstr>
      <vt:lpstr>Resources</vt:lpstr>
      <vt:lpstr>Recap</vt:lpstr>
    </vt:vector>
  </TitlesOfParts>
  <Company>Hawaii Medical Service Association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BlueCard SF Pricing Overview</dc:title>
  <dc:creator>Kathleen Bolger-Hahn</dc:creator>
  <cp:lastModifiedBy>Jeremy Miller</cp:lastModifiedBy>
  <cp:revision>43</cp:revision>
  <dcterms:created xsi:type="dcterms:W3CDTF">2015-09-09T22:11:30Z</dcterms:created>
  <dcterms:modified xsi:type="dcterms:W3CDTF">2018-05-01T20:58:41Z</dcterms:modified>
</cp:coreProperties>
</file>